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7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4" userDrawn="1">
          <p15:clr>
            <a:srgbClr val="A4A3A4"/>
          </p15:clr>
        </p15:guide>
        <p15:guide id="2" pos="2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74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515921" y="2106295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FWK2623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根据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搭配超大功率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的出光效率更高，中心光强更强。采用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角窄光束透镜，单灯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150W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、投射距离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100m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时，平均照度达到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82Lx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，为远距离投光照明提供一个完美的解决方案。</a:t>
                      </a:r>
                      <a:endParaRPr lang="en-US" altLang="zh-CN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灯具结构设计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特别导入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 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遮光角一体化防眩光设计。</a:t>
                      </a:r>
                      <a:endParaRPr lang="en-US" altLang="zh-CN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采用标准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DMX512(1990)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协议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控制。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古建筑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超高层建筑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、远距离投射等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景观照明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FWK2623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640" y="530695"/>
            <a:ext cx="2531745" cy="178879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28497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FWK2623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45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3000K/4000K/5000K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12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200" dirty="0" smtClean="0">
                          <a:sym typeface="+mn-ea"/>
                        </a:rPr>
                        <a:t>/</a:t>
                      </a:r>
                      <a:r>
                        <a:rPr lang="zh-CN" altLang="en-US" sz="12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200" dirty="0" smtClean="0">
                          <a:sym typeface="+mn-ea"/>
                        </a:rPr>
                        <a:t>,</a:t>
                      </a:r>
                      <a:r>
                        <a:rPr lang="zh-CN" altLang="en-US" sz="12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200" dirty="0">
                          <a:sym typeface="+mn-ea"/>
                        </a:rPr>
                        <a:t>静电喷塑表面处理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2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2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2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2600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36V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450W</a:t>
                      </a:r>
                      <a:endParaRPr lang="en-US" altLang="zh-CN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200" dirty="0">
                          <a:sym typeface="+mn-ea"/>
                        </a:rPr>
                        <a:t>3*1.0mm2 </a:t>
                      </a:r>
                      <a:r>
                        <a:rPr sz="1200" dirty="0" err="1" smtClean="0">
                          <a:sym typeface="+mn-ea"/>
                        </a:rPr>
                        <a:t>橡胶线</a:t>
                      </a:r>
                      <a:r>
                        <a:rPr lang="en-US" sz="1200" dirty="0" smtClean="0">
                          <a:sym typeface="+mn-ea"/>
                        </a:rPr>
                        <a:t>(</a:t>
                      </a:r>
                      <a:r>
                        <a:rPr sz="1200" dirty="0" err="1" smtClean="0">
                          <a:sym typeface="+mn-ea"/>
                        </a:rPr>
                        <a:t>高压</a:t>
                      </a:r>
                      <a:r>
                        <a:rPr lang="en-US" sz="1200" dirty="0" smtClean="0">
                          <a:sym typeface="+mn-ea"/>
                        </a:rPr>
                        <a:t>);</a:t>
                      </a:r>
                      <a:r>
                        <a:rPr sz="1200" dirty="0" smtClean="0">
                          <a:sym typeface="+mn-ea"/>
                        </a:rPr>
                        <a:t>2*1.0mm2 </a:t>
                      </a:r>
                      <a:r>
                        <a:rPr sz="1200" dirty="0" err="1" smtClean="0">
                          <a:sym typeface="+mn-ea"/>
                        </a:rPr>
                        <a:t>橡胶线</a:t>
                      </a:r>
                      <a:r>
                        <a:rPr lang="en-US" sz="1200" dirty="0" smtClean="0">
                          <a:sym typeface="+mn-ea"/>
                        </a:rPr>
                        <a:t>(</a:t>
                      </a:r>
                      <a:r>
                        <a:rPr sz="1200" dirty="0" err="1" smtClean="0">
                          <a:sym typeface="+mn-ea"/>
                        </a:rPr>
                        <a:t>低压</a:t>
                      </a:r>
                      <a:r>
                        <a:rPr lang="en-US" sz="1200" dirty="0" smtClean="0">
                          <a:sym typeface="+mn-ea"/>
                        </a:rPr>
                        <a:t>)</a:t>
                      </a:r>
                      <a:endParaRPr lang="zh-CN" altLang="en-US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dirty="0" smtClean="0">
                          <a:sym typeface="+mn-ea"/>
                        </a:rPr>
                        <a:t>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en-US" altLang="zh-CN" sz="1100" dirty="0" smtClean="0">
                          <a:sym typeface="+mn-ea"/>
                        </a:rPr>
                        <a:t>III </a:t>
                      </a:r>
                      <a:r>
                        <a:rPr lang="zh-CN" altLang="en-US" sz="1100" dirty="0" smtClean="0">
                          <a:sym typeface="+mn-ea"/>
                        </a:rPr>
                        <a:t>类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195A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21.7KG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0" y="1254760"/>
            <a:ext cx="4392662" cy="24096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694695" y="4402996"/>
            <a:ext cx="1783715" cy="855345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87526" y="382865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488" y="4359700"/>
            <a:ext cx="854075" cy="794385"/>
          </a:xfrm>
          <a:prstGeom prst="rect">
            <a:avLst/>
          </a:prstGeom>
        </p:spPr>
      </p:pic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671654" y="5258341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83aa639f-5a0e-43e8-8b37-d0dbce2d8983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707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96</cp:revision>
  <dcterms:created xsi:type="dcterms:W3CDTF">2015-05-19T08:03:00Z</dcterms:created>
  <dcterms:modified xsi:type="dcterms:W3CDTF">2023-09-27T09:32:36Z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